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36E"/>
    <a:srgbClr val="7C0346"/>
    <a:srgbClr val="E1E1E1"/>
    <a:srgbClr val="7F0349"/>
    <a:srgbClr val="92266B"/>
    <a:srgbClr val="0C40AA"/>
    <a:srgbClr val="72A0DB"/>
    <a:srgbClr val="712703"/>
    <a:srgbClr val="251B02"/>
    <a:srgbClr val="604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104" d="100"/>
          <a:sy n="104" d="100"/>
        </p:scale>
        <p:origin x="-8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39708" y="2932323"/>
            <a:ext cx="4423455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9525">
                  <a:noFill/>
                </a:ln>
                <a:solidFill>
                  <a:srgbClr val="B7036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Мастер – класс для родителей</a:t>
            </a:r>
          </a:p>
          <a:p>
            <a:pPr algn="ctr"/>
            <a:r>
              <a:rPr lang="ru-RU" sz="2400" b="1" dirty="0" smtClean="0">
                <a:ln w="9525">
                  <a:noFill/>
                </a:ln>
                <a:solidFill>
                  <a:srgbClr val="B7036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«Букет цветов для мамы»</a:t>
            </a:r>
          </a:p>
          <a:p>
            <a:pPr algn="ctr"/>
            <a:endParaRPr lang="ru-RU" sz="2400" b="1" dirty="0" smtClean="0">
              <a:ln w="9525">
                <a:noFill/>
              </a:ln>
              <a:solidFill>
                <a:srgbClr val="B7036E"/>
              </a:solidFill>
              <a:effectLst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n w="9525">
                <a:noFill/>
              </a:ln>
              <a:solidFill>
                <a:srgbClr val="B7036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ln w="9525">
                  <a:noFill/>
                </a:ln>
                <a:solidFill>
                  <a:srgbClr val="B7036E"/>
                </a:solidFill>
                <a:effectLst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Составила:</a:t>
            </a:r>
          </a:p>
          <a:p>
            <a:pPr algn="r"/>
            <a:r>
              <a:rPr lang="ru-RU" sz="2000" b="1" dirty="0" smtClean="0">
                <a:ln w="9525">
                  <a:noFill/>
                </a:ln>
                <a:solidFill>
                  <a:srgbClr val="B7036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Донских Л.В.</a:t>
            </a:r>
          </a:p>
          <a:p>
            <a:pPr algn="r"/>
            <a:endParaRPr lang="ru-RU" sz="2000" b="1" dirty="0" smtClean="0">
              <a:ln w="9525">
                <a:noFill/>
              </a:ln>
              <a:solidFill>
                <a:srgbClr val="B7036E"/>
              </a:solidFill>
              <a:effectLst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9525">
                  <a:noFill/>
                </a:ln>
                <a:solidFill>
                  <a:srgbClr val="B7036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СПб  </a:t>
            </a:r>
            <a:r>
              <a:rPr lang="ru-RU" sz="2000" b="1" dirty="0" smtClean="0">
                <a:ln w="9525">
                  <a:noFill/>
                </a:ln>
                <a:solidFill>
                  <a:srgbClr val="B7036E"/>
                </a:solidFill>
                <a:effectLst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2019 г</a:t>
            </a: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5" name="Рисунок 4" descr="IMG_5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035" y="271669"/>
            <a:ext cx="4505738" cy="3379304"/>
          </a:xfrm>
          <a:prstGeom prst="rect">
            <a:avLst/>
          </a:prstGeom>
        </p:spPr>
      </p:pic>
      <p:pic>
        <p:nvPicPr>
          <p:cNvPr id="6" name="Рисунок 5" descr="IMG_50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41079" y="3405809"/>
            <a:ext cx="4390885" cy="3293164"/>
          </a:xfrm>
          <a:prstGeom prst="rect">
            <a:avLst/>
          </a:prstGeom>
        </p:spPr>
      </p:pic>
      <p:pic>
        <p:nvPicPr>
          <p:cNvPr id="1026" name="Picture 2" descr="https://cdn.pixabay.com/photo/2012/04/05/01/20/smiley-25612_12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6864" y="556590"/>
            <a:ext cx="2643274" cy="2396467"/>
          </a:xfrm>
          <a:prstGeom prst="rect">
            <a:avLst/>
          </a:prstGeom>
          <a:noFill/>
        </p:spPr>
      </p:pic>
      <p:pic>
        <p:nvPicPr>
          <p:cNvPr id="1028" name="Picture 4" descr="https://i.pinimg.com/736x/88/0a/01/880a01aa1e956fd23a93f47c4be4808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4886" y="3875102"/>
            <a:ext cx="2871435" cy="26052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438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04987" y="1189771"/>
            <a:ext cx="728485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16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Задачи по образовательным областям:</a:t>
            </a:r>
          </a:p>
          <a:p>
            <a:pPr marL="457200" indent="-457200" algn="ctr"/>
            <a:r>
              <a:rPr lang="ru-RU" sz="16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«Познавательное развитие»</a:t>
            </a:r>
          </a:p>
          <a:p>
            <a:pPr marL="457200" indent="-457200"/>
            <a:r>
              <a:rPr lang="ru-RU" sz="16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Развивать желание оказывать посильную помощь маме, заботиться и доставлять радость своими поступками и действиями.</a:t>
            </a:r>
          </a:p>
          <a:p>
            <a:pPr marL="457200" indent="-457200" algn="ctr"/>
            <a:r>
              <a:rPr lang="ru-RU" sz="16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«Художественно – эстетическое развитие»</a:t>
            </a:r>
          </a:p>
          <a:p>
            <a:pPr marL="457200" indent="-457200"/>
            <a:r>
              <a:rPr lang="ru-RU" sz="16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Совершенствовать умение работать по пошаговой инструкции. Закреплять умения создавать композиции из различных материалов объёмные формы. Закреплять умения создавать композиции из различных материалов, прочно соединяя части.</a:t>
            </a:r>
          </a:p>
          <a:p>
            <a:pPr marL="457200" indent="-457200" algn="ctr"/>
            <a:r>
              <a:rPr lang="ru-RU" sz="16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«Социально – коммуникативное развитие»</a:t>
            </a:r>
          </a:p>
          <a:p>
            <a:pPr marL="457200" indent="-457200"/>
            <a:r>
              <a:rPr lang="ru-RU" sz="16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Воспитывать любовь и уважение к самому близкому человеку – маме. Воспитание коммуникативных, социально – нравственных качеств у детей. Установление дружеских отношений между родителями и детьми группы, развитие творческого сотрудничества.</a:t>
            </a:r>
          </a:p>
          <a:p>
            <a:pPr marL="457200" indent="-457200"/>
            <a:r>
              <a:rPr lang="ru-RU" sz="16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Материалы: </a:t>
            </a:r>
            <a:r>
              <a:rPr lang="ru-RU" sz="16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цветная </a:t>
            </a:r>
            <a:r>
              <a:rPr lang="ru-RU" sz="16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крепированная</a:t>
            </a:r>
            <a:r>
              <a:rPr lang="ru-RU" sz="16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бумага, цветные бумажные салфетки, карандаши, куски ненужного пластилина, атласные ленточки, ножницы, палочка с заостренным концом.</a:t>
            </a:r>
          </a:p>
          <a:p>
            <a:pPr marL="457200" indent="-457200"/>
            <a:r>
              <a:rPr lang="ru-RU" sz="16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Предварительная работа: </a:t>
            </a:r>
            <a:r>
              <a:rPr lang="ru-RU" sz="16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беседа с детьми о празднике День матери, о труде мам.</a:t>
            </a:r>
            <a:endParaRPr lang="ru-RU" sz="16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3913" y="647826"/>
            <a:ext cx="670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ln w="9525">
                  <a:noFill/>
                </a:ln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Цель</a:t>
            </a:r>
            <a:r>
              <a:rPr lang="ru-RU" sz="1600" dirty="0" smtClean="0">
                <a:ln w="9525">
                  <a:noFill/>
                </a:ln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Создание доброжелательной атмосферы эмоционального общения посредством включения детей и родителей в совместную деятельность.</a:t>
            </a:r>
          </a:p>
          <a:p>
            <a:pPr lvl="0" algn="ctr"/>
            <a:r>
              <a:rPr lang="ru-RU" sz="1600" dirty="0" smtClean="0">
                <a:ln w="9525">
                  <a:noFill/>
                </a:ln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endParaRPr lang="ru-RU" sz="1600" dirty="0">
              <a:ln w="9525">
                <a:noFill/>
              </a:ln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8834" y="688541"/>
            <a:ext cx="83641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16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Дорогие мамы! Мы хотим Вас поздравить с замечательным днём – Днём матери! Мы очень рады, что вы нашли свободное время и заглянули к нам. Мы знаем, что у вас много забот, но главная забота – это ваши дети, которых вы безгранично любите. Мы пригласили вас сюда, чтобы вы отдохнули от домашних дел, поиграли с детьми, вспомнили своё детство. Мы очень хотим, чтобы в этот праздничный день вы не печалились, а улыбались.</a:t>
            </a:r>
          </a:p>
          <a:p>
            <a:pPr marL="457200" indent="-457200"/>
            <a:r>
              <a:rPr lang="ru-RU" sz="16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Каждый ребёнок очень любит свою маму,  но представляет её по-своему.</a:t>
            </a:r>
          </a:p>
          <a:p>
            <a:pPr marL="457200" indent="-457200"/>
            <a:r>
              <a:rPr lang="ru-RU" sz="1600" u="sng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Дети рассказывают стихи.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Мама любит и жалеет.      Нынче праздник, нынче праздник!   Этот праздник послушанья,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Мама понимает.                 Праздник бабушек и мам!                  Поздравленья и цветов,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Мама всё моя умеет,          Этот самый добрый праздник,           Прилежанья, обожанья -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Всё на свете знает!             Осенью приходит к нам.                    Праздник самых лучших слов!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Ребята, а вы всегда бываете, добрыми, ласковыми и послушными детьми? Вы помогаете своим мамам? Как вы помогаете своей маме?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Приглашайте маму за стол, чтобы показать, как вы вместе всё делаете!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Физкультминутка.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Мамам дружно помогаем</a:t>
            </a: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Мамам дружно помогаем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Сами в тазике стираем.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рубашки, и носочки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16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400989"/>
            <a:ext cx="47300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ln w="9525">
                  <a:noFill/>
                </a:ln>
                <a:solidFill>
                  <a:srgbClr val="B7036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1. Вступительная часть для родителей.</a:t>
            </a:r>
            <a:endParaRPr lang="ru-RU" sz="1600" dirty="0">
              <a:ln w="9525">
                <a:noFill/>
              </a:ln>
              <a:solidFill>
                <a:srgbClr val="B7036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892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1113" y="395257"/>
            <a:ext cx="83376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Для сыночка и для дочки. </a:t>
            </a:r>
            <a:r>
              <a:rPr lang="ru-RU" sz="1600" i="1" dirty="0" smtClean="0"/>
              <a:t>(Наклоны вперёд, движения руками, имитирующие полоскание.)</a:t>
            </a:r>
            <a:endParaRPr lang="ru-RU" sz="1600" dirty="0" smtClean="0"/>
          </a:p>
          <a:p>
            <a:r>
              <a:rPr lang="ru-RU" sz="1600" dirty="0" smtClean="0"/>
              <a:t>Через двор растянем ловко</a:t>
            </a:r>
          </a:p>
          <a:p>
            <a:r>
              <a:rPr lang="ru-RU" sz="1600" dirty="0" smtClean="0"/>
              <a:t>Для одежды три верёвки. </a:t>
            </a:r>
            <a:r>
              <a:rPr lang="ru-RU" sz="1600" i="1" dirty="0" smtClean="0"/>
              <a:t>(Потягивания — руки в стороны.)</a:t>
            </a:r>
            <a:endParaRPr lang="ru-RU" sz="1600" dirty="0" smtClean="0"/>
          </a:p>
          <a:p>
            <a:r>
              <a:rPr lang="ru-RU" sz="1600" dirty="0" smtClean="0"/>
              <a:t>Светит солнышко-ромашка,</a:t>
            </a:r>
          </a:p>
          <a:p>
            <a:r>
              <a:rPr lang="ru-RU" sz="1600" dirty="0" smtClean="0"/>
              <a:t>Скоро высохнут рубашки. </a:t>
            </a:r>
            <a:r>
              <a:rPr lang="ru-RU" sz="1600" i="1" dirty="0" smtClean="0"/>
              <a:t>(Потягивания — руки вверх.)</a:t>
            </a:r>
          </a:p>
          <a:p>
            <a:endParaRPr lang="ru-RU" sz="1600" dirty="0" smtClean="0"/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 мы говорили в начале занятия, в этот день принято дарить ещё и подарки мамам. Я предлагаю всем вместе сделать вот такой красивый букет для мамочки.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наши мамы в любое время года очень любят цветы. Цветы дарят людям радость. И летом они не наскучат, и зимой приносят нам свежесть и теплоту.</a:t>
            </a:r>
          </a:p>
          <a:p>
            <a:endParaRPr lang="ru-RU" sz="1600" dirty="0" smtClean="0"/>
          </a:p>
          <a:p>
            <a:pPr algn="ctr"/>
            <a:r>
              <a:rPr lang="ru-RU" dirty="0" smtClean="0">
                <a:solidFill>
                  <a:srgbClr val="B7036E"/>
                </a:solidFill>
              </a:rPr>
              <a:t>2. Показ и анализ техники выполнения цветов в букете.</a:t>
            </a:r>
          </a:p>
          <a:p>
            <a:endParaRPr lang="ru-RU" dirty="0" smtClean="0">
              <a:solidFill>
                <a:srgbClr val="B7036E"/>
              </a:solidFill>
            </a:endParaRPr>
          </a:p>
          <a:p>
            <a:pPr algn="ctr"/>
            <a:endParaRPr lang="ru-RU" dirty="0" smtClean="0">
              <a:solidFill>
                <a:srgbClr val="B7036E"/>
              </a:solidFill>
            </a:endParaRPr>
          </a:p>
          <a:p>
            <a:endParaRPr lang="ru-RU" dirty="0" smtClean="0">
              <a:solidFill>
                <a:srgbClr val="B7036E"/>
              </a:solidFill>
            </a:endParaRPr>
          </a:p>
          <a:p>
            <a:endParaRPr lang="ru-RU" dirty="0" smtClean="0">
              <a:solidFill>
                <a:srgbClr val="B7036E"/>
              </a:solidFill>
            </a:endParaRPr>
          </a:p>
          <a:p>
            <a:endParaRPr lang="ru-RU" sz="1600" dirty="0" smtClean="0"/>
          </a:p>
          <a:p>
            <a:endParaRPr lang="ru-RU" sz="1600" dirty="0" smtClean="0"/>
          </a:p>
          <a:p>
            <a:pPr marL="457200" indent="-457200">
              <a:lnSpc>
                <a:spcPct val="150000"/>
              </a:lnSpc>
            </a:pPr>
            <a:endParaRPr lang="ru-RU" sz="16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IMG_52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977506" y="3927244"/>
            <a:ext cx="3214388" cy="241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81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1113" y="395256"/>
            <a:ext cx="83376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Процесс изготовления очень прост.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 пластилина скатать шарики и нанизать их на карандаш. Из креповой бумаги (салфеток) нарезать круги разного цвета и размера. Из бумаги (салфеток) зеленого цвета нарезать квадраты (для листьев).</a:t>
            </a:r>
          </a:p>
          <a:p>
            <a:pPr marL="457200" indent="-457200">
              <a:lnSpc>
                <a:spcPct val="150000"/>
              </a:lnSpc>
            </a:pPr>
            <a:endParaRPr lang="ru-RU" sz="1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DLXXEm_JYS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65" y="1540883"/>
            <a:ext cx="4081669" cy="2595941"/>
          </a:xfrm>
          <a:prstGeom prst="rect">
            <a:avLst/>
          </a:prstGeom>
        </p:spPr>
      </p:pic>
      <p:pic>
        <p:nvPicPr>
          <p:cNvPr id="6" name="Рисунок 5" descr="7J-2faG01e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125" y="3882887"/>
            <a:ext cx="4458132" cy="271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81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1113" y="395256"/>
            <a:ext cx="83110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помощью заостренной палочки делаем торцевание на пластилине, из двух кругов разного размера и оттенка (можно конечно использовать один цвет и один размер заготовок). Таким образом, заполняем ½ часть поверхности шара.</a:t>
            </a:r>
            <a:r>
              <a:rPr lang="ru-RU" sz="1600" dirty="0" smtClean="0"/>
              <a:t>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 «лепестками» по краю торцуем «листья» из двух квадратов зеленого цвета (можно чередовать цвета разного оттенка зеленого). </a:t>
            </a:r>
          </a:p>
          <a:p>
            <a:pPr marL="457200" indent="-457200">
              <a:lnSpc>
                <a:spcPct val="150000"/>
              </a:lnSpc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9DElXlm_BQ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87" y="2281359"/>
            <a:ext cx="4385483" cy="2701458"/>
          </a:xfrm>
          <a:prstGeom prst="rect">
            <a:avLst/>
          </a:prstGeom>
        </p:spPr>
      </p:pic>
      <p:pic>
        <p:nvPicPr>
          <p:cNvPr id="6" name="Рисунок 5" descr="90Mm5dCKu9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929331"/>
            <a:ext cx="4386470" cy="274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81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5" name="Рисунок 4" descr="IMG_5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441187" y="878509"/>
            <a:ext cx="4987233" cy="3740425"/>
          </a:xfrm>
          <a:prstGeom prst="rect">
            <a:avLst/>
          </a:prstGeom>
        </p:spPr>
      </p:pic>
      <p:pic>
        <p:nvPicPr>
          <p:cNvPr id="6" name="Рисунок 5" descr="IMG_50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505740" y="2199861"/>
            <a:ext cx="5115338" cy="38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81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1113" y="395256"/>
            <a:ext cx="8390609" cy="1156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Осталось обернуть наш букет бумагой и перевязать ленточкой (предварительно карандаш обмотать салфетками, для придания большего объёма). </a:t>
            </a:r>
          </a:p>
          <a:p>
            <a:pPr marL="457200" indent="-457200">
              <a:lnSpc>
                <a:spcPct val="150000"/>
              </a:lnSpc>
            </a:pPr>
            <a:endParaRPr lang="ru-RU" sz="16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ppHWby4EBq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1204912"/>
            <a:ext cx="714375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81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1113" y="395256"/>
            <a:ext cx="8324348" cy="786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Вот и готов наш букет цветов. Быстро, просто и красиво!!!</a:t>
            </a:r>
          </a:p>
          <a:p>
            <a:pPr marL="457200" indent="-457200" algn="ctr">
              <a:lnSpc>
                <a:spcPct val="150000"/>
              </a:lnSpc>
            </a:pPr>
            <a:endParaRPr lang="ru-RU" sz="1600" dirty="0">
              <a:solidFill>
                <a:srgbClr val="C0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IMG_50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460" y="874644"/>
            <a:ext cx="4885634" cy="3664225"/>
          </a:xfrm>
          <a:prstGeom prst="rect">
            <a:avLst/>
          </a:prstGeom>
        </p:spPr>
      </p:pic>
      <p:pic>
        <p:nvPicPr>
          <p:cNvPr id="7" name="Рисунок 6" descr="IMG_50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539974" y="2253974"/>
            <a:ext cx="5026992" cy="3770244"/>
          </a:xfrm>
          <a:prstGeom prst="rect">
            <a:avLst/>
          </a:prstGeom>
        </p:spPr>
      </p:pic>
      <p:pic>
        <p:nvPicPr>
          <p:cNvPr id="2050" name="Picture 2" descr="https://im0-tub-ru.yandex.net/i?id=bd5abbfc32a1284ed9290728ac1dde4e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3272" y="4753219"/>
            <a:ext cx="3737510" cy="1708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43818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460</TotalTime>
  <Words>542</Words>
  <Application>Microsoft Office PowerPoint</Application>
  <PresentationFormat>Экран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Наталия-2</cp:lastModifiedBy>
  <cp:revision>60</cp:revision>
  <dcterms:created xsi:type="dcterms:W3CDTF">2013-11-19T05:52:05Z</dcterms:created>
  <dcterms:modified xsi:type="dcterms:W3CDTF">2019-12-13T10:05:43Z</dcterms:modified>
</cp:coreProperties>
</file>